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82" r:id="rId4"/>
    <p:sldId id="264" r:id="rId5"/>
    <p:sldId id="263" r:id="rId6"/>
    <p:sldId id="262" r:id="rId7"/>
    <p:sldId id="265" r:id="rId8"/>
    <p:sldId id="266" r:id="rId9"/>
    <p:sldId id="261" r:id="rId10"/>
    <p:sldId id="260" r:id="rId11"/>
    <p:sldId id="271" r:id="rId12"/>
    <p:sldId id="258" r:id="rId13"/>
    <p:sldId id="279" r:id="rId14"/>
    <p:sldId id="274" r:id="rId15"/>
    <p:sldId id="273" r:id="rId16"/>
    <p:sldId id="275" r:id="rId17"/>
    <p:sldId id="281" r:id="rId18"/>
    <p:sldId id="272" r:id="rId19"/>
    <p:sldId id="25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9BC0-8659-4A45-8050-68304575439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1E85-7B96-4270-BAE9-504A367E5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4" Type="http://schemas.openxmlformats.org/officeDocument/2006/relationships/image" Target="../media/image6.jpeg"/><Relationship Id="rId10" Type="http://schemas.openxmlformats.org/officeDocument/2006/relationships/image" Target="../media/image12.jpeg"/><Relationship Id="rId5" Type="http://schemas.openxmlformats.org/officeDocument/2006/relationships/image" Target="../media/image7.jpeg"/><Relationship Id="rId7" Type="http://schemas.openxmlformats.org/officeDocument/2006/relationships/image" Target="../media/image9.jpeg"/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9" Type="http://schemas.openxmlformats.org/officeDocument/2006/relationships/image" Target="../media/image11.jpeg"/><Relationship Id="rId3" Type="http://schemas.openxmlformats.org/officeDocument/2006/relationships/image" Target="../media/image5.jpeg"/><Relationship Id="rId6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1.jpeg"/><Relationship Id="rId20" Type="http://schemas.openxmlformats.org/officeDocument/2006/relationships/image" Target="../media/image37.jpeg"/><Relationship Id="rId4" Type="http://schemas.openxmlformats.org/officeDocument/2006/relationships/image" Target="../media/image21.jpeg"/><Relationship Id="rId7" Type="http://schemas.openxmlformats.org/officeDocument/2006/relationships/image" Target="../media/image24.png"/><Relationship Id="rId11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6" Type="http://schemas.openxmlformats.org/officeDocument/2006/relationships/image" Target="../media/image33.jpeg"/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0" Type="http://schemas.openxmlformats.org/officeDocument/2006/relationships/image" Target="../media/image27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19" Type="http://schemas.openxmlformats.org/officeDocument/2006/relationships/image" Target="../media/image36.jpeg"/><Relationship Id="rId2" Type="http://schemas.openxmlformats.org/officeDocument/2006/relationships/image" Target="../media/image4.jpeg"/><Relationship Id="rId9" Type="http://schemas.openxmlformats.org/officeDocument/2006/relationships/image" Target="../media/image26.jpeg"/><Relationship Id="rId3" Type="http://schemas.openxmlformats.org/officeDocument/2006/relationships/image" Target="../media/image20.jpeg"/><Relationship Id="rId18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685800" y="1143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Introduction to eBook Devices and Formats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5" descr="eb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971800"/>
            <a:ext cx="4876800" cy="1555699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1066800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  <a:latin typeface="Georgia" pitchFamily="18" charset="0"/>
              </a:rPr>
              <a:t>Joshua </a:t>
            </a:r>
            <a:r>
              <a:rPr lang="en-US" sz="2500" dirty="0" err="1" smtClean="0">
                <a:solidFill>
                  <a:schemeClr val="tx1"/>
                </a:solidFill>
                <a:latin typeface="Georgia" pitchFamily="18" charset="0"/>
              </a:rPr>
              <a:t>Tallent</a:t>
            </a:r>
            <a:endParaRPr lang="en-US" sz="2500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en-US" sz="2500" dirty="0" smtClean="0">
                <a:solidFill>
                  <a:schemeClr val="tx1"/>
                </a:solidFill>
                <a:latin typeface="Georgia" pitchFamily="18" charset="0"/>
              </a:rPr>
              <a:t>Founder/CEO</a:t>
            </a:r>
          </a:p>
          <a:p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7950" y="6629400"/>
            <a:ext cx="3848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Copyright © 2010 eBook Architects LLC. All rights Reserved.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Get familiar with the format</a:t>
            </a:r>
          </a:p>
          <a:p>
            <a:r>
              <a:rPr lang="en-US" dirty="0" smtClean="0"/>
              <a:t>Build a template</a:t>
            </a:r>
          </a:p>
          <a:p>
            <a:r>
              <a:rPr lang="en-US" dirty="0" smtClean="0"/>
              <a:t>Stick to formatting that works on the broadest range of devices</a:t>
            </a:r>
          </a:p>
          <a:p>
            <a:r>
              <a:rPr lang="en-US" dirty="0" smtClean="0"/>
              <a:t>For devices you have control over (</a:t>
            </a:r>
            <a:r>
              <a:rPr lang="en-US" dirty="0" err="1" smtClean="0"/>
              <a:t>iPad</a:t>
            </a:r>
            <a:r>
              <a:rPr lang="en-US" dirty="0" smtClean="0"/>
              <a:t>?) make things more interesting</a:t>
            </a:r>
            <a:endParaRPr lang="en-US" dirty="0"/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ePub</a:t>
            </a:r>
            <a:r>
              <a:rPr lang="en-US" dirty="0" smtClean="0"/>
              <a:t> Best Practices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Formatting Samples</a:t>
            </a:r>
            <a:endParaRPr lang="en-US" sz="7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120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 smtClean="0"/>
              <a:t>“I/O error reading toc.ncx”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Your NCX file has Unicode characters in it</a:t>
            </a:r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Cryptic </a:t>
            </a:r>
            <a:r>
              <a:rPr lang="en-US" dirty="0" err="1" smtClean="0"/>
              <a:t>ePub</a:t>
            </a:r>
            <a:r>
              <a:rPr lang="en-US" dirty="0" smtClean="0"/>
              <a:t> Error #1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Cryptic </a:t>
            </a:r>
            <a:r>
              <a:rPr lang="en-US" dirty="0" err="1" smtClean="0"/>
              <a:t>ePub</a:t>
            </a:r>
            <a:r>
              <a:rPr lang="en-US" dirty="0" smtClean="0"/>
              <a:t> Error #2</a:t>
            </a:r>
            <a:endParaRPr lang="en-US" dirty="0"/>
          </a:p>
        </p:txBody>
      </p:sp>
      <p:pic>
        <p:nvPicPr>
          <p:cNvPr id="9" name="Picture 2" descr="Z:\eBookArchitects\Conferences\WritersUA\images\stanzae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4800600" cy="4512770"/>
          </a:xfrm>
          <a:prstGeom prst="rect">
            <a:avLst/>
          </a:prstGeom>
          <a:noFill/>
        </p:spPr>
      </p:pic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5105400" y="1066800"/>
            <a:ext cx="3581400" cy="5257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In Stanza for the Desktop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Your OPF file is saved as a Unicode file, not as ASCII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smtClean="0"/>
              <a:t>Kindle Formatting: The Complete Guide</a:t>
            </a:r>
          </a:p>
          <a:p>
            <a:pPr marL="0" indent="0" algn="ctr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kindleformatting.com/book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err="1" smtClean="0"/>
              <a:t>Mobipocket</a:t>
            </a:r>
            <a:r>
              <a:rPr lang="en-US" dirty="0" smtClean="0"/>
              <a:t> Creator</a:t>
            </a:r>
          </a:p>
          <a:p>
            <a:pPr marL="0" indent="0" algn="ctr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tinyurl.com/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mpcreator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err="1" smtClean="0"/>
              <a:t>KindleGen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tinyurl.com/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kindlegen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Kindle for PC</a:t>
            </a:r>
          </a:p>
          <a:p>
            <a:pPr marL="0" indent="0" algn="ctr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www.amazon.com/KindleForPC</a:t>
            </a:r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Kindle Resources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International Digital Publishing Forum</a:t>
            </a:r>
          </a:p>
          <a:p>
            <a:pPr marL="0" indent="0" algn="ctr">
              <a:buNone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IDPF.org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Adobe MAX session on </a:t>
            </a:r>
            <a:r>
              <a:rPr lang="en-US" dirty="0" err="1" smtClean="0"/>
              <a:t>InDesign</a:t>
            </a:r>
            <a:r>
              <a:rPr lang="en-US" dirty="0" smtClean="0"/>
              <a:t> to </a:t>
            </a:r>
            <a:r>
              <a:rPr lang="en-US" dirty="0" err="1" smtClean="0"/>
              <a:t>ePub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tinyurl.com/</a:t>
            </a:r>
            <a:r>
              <a:rPr lang="en-US" sz="2700" dirty="0" err="1" smtClean="0">
                <a:latin typeface="Courier New" pitchFamily="49" charset="0"/>
                <a:cs typeface="Courier New" pitchFamily="49" charset="0"/>
              </a:rPr>
              <a:t>ePubMAX</a:t>
            </a:r>
            <a:endParaRPr lang="en-US" sz="2700" dirty="0" smtClean="0"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Adobe Digital Editions:</a:t>
            </a:r>
          </a:p>
          <a:p>
            <a:pPr marL="0" indent="0" algn="ctr">
              <a:buNone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adobe.com/products/</a:t>
            </a:r>
            <a:r>
              <a:rPr lang="en-US" sz="2700" dirty="0" err="1" smtClean="0">
                <a:latin typeface="Courier New" pitchFamily="49" charset="0"/>
                <a:cs typeface="Courier New" pitchFamily="49" charset="0"/>
              </a:rPr>
              <a:t>digitaleditions</a:t>
            </a:r>
            <a:endParaRPr lang="en-US" sz="2700" dirty="0" smtClean="0"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Adobe Guide to </a:t>
            </a:r>
            <a:r>
              <a:rPr lang="en-US" dirty="0" err="1" smtClean="0"/>
              <a:t>ePub</a:t>
            </a:r>
            <a:r>
              <a:rPr lang="en-US" dirty="0" smtClean="0"/>
              <a:t> Best Practices</a:t>
            </a:r>
          </a:p>
          <a:p>
            <a:pPr marL="0" indent="0" algn="ctr">
              <a:buNone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tinyurl.com/</a:t>
            </a:r>
            <a:r>
              <a:rPr lang="en-US" sz="2700" dirty="0" err="1" smtClean="0">
                <a:latin typeface="Courier New" pitchFamily="49" charset="0"/>
                <a:cs typeface="Courier New" pitchFamily="49" charset="0"/>
              </a:rPr>
              <a:t>ePubBest</a:t>
            </a:r>
            <a:endParaRPr lang="en-US" dirty="0" smtClean="0"/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ePub</a:t>
            </a:r>
            <a:r>
              <a:rPr lang="en-US" dirty="0" smtClean="0"/>
              <a:t> Resources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dirty="0" smtClean="0"/>
              <a:t>List of devices with Adobe SDK</a:t>
            </a:r>
          </a:p>
          <a:p>
            <a:pPr algn="ctr">
              <a:buNone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tinyurl.com/</a:t>
            </a:r>
            <a:r>
              <a:rPr lang="en-US" sz="2700" dirty="0" err="1" smtClean="0">
                <a:latin typeface="Courier New" pitchFamily="49" charset="0"/>
                <a:cs typeface="Courier New" pitchFamily="49" charset="0"/>
              </a:rPr>
              <a:t>ePubDevices</a:t>
            </a:r>
            <a:endParaRPr lang="en-US" sz="2700" dirty="0" smtClean="0"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dirty="0" smtClean="0"/>
              <a:t>EPUB Math: Best Practices for Mathematics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tinyurl.com/ePubMath1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Sample </a:t>
            </a:r>
            <a:r>
              <a:rPr lang="en-US" dirty="0" err="1" smtClean="0"/>
              <a:t>ePub</a:t>
            </a:r>
            <a:r>
              <a:rPr lang="en-US" dirty="0" smtClean="0"/>
              <a:t> with Math Equations in SVG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tinyurl.com/ePubMath2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Page Numbers in NCX (NOT OFFICIAL)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tinyurl.com/</a:t>
            </a:r>
            <a:r>
              <a:rPr lang="en-US" sz="2700" dirty="0" err="1" smtClean="0">
                <a:latin typeface="Courier New" pitchFamily="49" charset="0"/>
                <a:cs typeface="Courier New" pitchFamily="49" charset="0"/>
              </a:rPr>
              <a:t>ePubNCXPages</a:t>
            </a:r>
            <a:endParaRPr lang="en-US" sz="27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ePub</a:t>
            </a:r>
            <a:r>
              <a:rPr lang="en-US" dirty="0" smtClean="0"/>
              <a:t> Resources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Sigil (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code.google.com/p/sigil</a:t>
            </a:r>
            <a:r>
              <a:rPr lang="en-US" dirty="0" smtClean="0"/>
              <a:t>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err="1" smtClean="0"/>
              <a:t>eCub</a:t>
            </a:r>
            <a:r>
              <a:rPr lang="en-US" dirty="0" smtClean="0"/>
              <a:t> (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juliansmart.com/</a:t>
            </a:r>
            <a:r>
              <a:rPr lang="en-US" sz="2700" b="1" dirty="0" err="1" smtClean="0">
                <a:latin typeface="Courier New" pitchFamily="49" charset="0"/>
                <a:cs typeface="Courier New" pitchFamily="49" charset="0"/>
              </a:rPr>
              <a:t>ecub</a:t>
            </a:r>
            <a:r>
              <a:rPr lang="en-US" dirty="0" smtClean="0"/>
              <a:t>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err="1" smtClean="0"/>
              <a:t>ePub</a:t>
            </a:r>
            <a:r>
              <a:rPr lang="en-US" dirty="0" smtClean="0"/>
              <a:t> Tools (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code.google.com/p/</a:t>
            </a:r>
            <a:r>
              <a:rPr lang="en-US" sz="2700" b="1" dirty="0" err="1" smtClean="0">
                <a:latin typeface="Courier New" pitchFamily="49" charset="0"/>
                <a:cs typeface="Courier New" pitchFamily="49" charset="0"/>
              </a:rPr>
              <a:t>epub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-tools</a:t>
            </a:r>
            <a:r>
              <a:rPr lang="en-US" dirty="0" smtClean="0"/>
              <a:t>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err="1" smtClean="0"/>
              <a:t>ePubCheck</a:t>
            </a:r>
            <a:r>
              <a:rPr lang="en-US" dirty="0" smtClean="0"/>
              <a:t> (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code.google.com/p/</a:t>
            </a:r>
            <a:r>
              <a:rPr lang="en-US" sz="2500" b="1" dirty="0" err="1" smtClean="0">
                <a:latin typeface="Courier New" pitchFamily="49" charset="0"/>
                <a:cs typeface="Courier New" pitchFamily="49" charset="0"/>
              </a:rPr>
              <a:t>epubcheck</a:t>
            </a:r>
            <a:r>
              <a:rPr lang="en-US" dirty="0" smtClean="0"/>
              <a:t>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err="1" smtClean="0"/>
              <a:t>ePubCheck</a:t>
            </a:r>
            <a:r>
              <a:rPr lang="en-US" dirty="0" smtClean="0"/>
              <a:t> online (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threepress.org/document/</a:t>
            </a:r>
            <a:r>
              <a:rPr lang="en-US" sz="2700" b="1" dirty="0" err="1" smtClean="0">
                <a:latin typeface="Courier New" pitchFamily="49" charset="0"/>
                <a:cs typeface="Courier New" pitchFamily="49" charset="0"/>
              </a:rPr>
              <a:t>epub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-validate</a:t>
            </a:r>
            <a:r>
              <a:rPr lang="en-US" dirty="0" smtClean="0"/>
              <a:t>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err="1" smtClean="0"/>
              <a:t>calibre</a:t>
            </a:r>
            <a:r>
              <a:rPr lang="en-US" dirty="0" smtClean="0"/>
              <a:t> (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calibre.kovidgoyal.net</a:t>
            </a:r>
            <a:r>
              <a:rPr lang="en-US" dirty="0" smtClean="0"/>
              <a:t>)</a:t>
            </a:r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ePub</a:t>
            </a:r>
            <a:r>
              <a:rPr lang="en-US" dirty="0" smtClean="0"/>
              <a:t> Tools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867400"/>
          </a:xfrm>
        </p:spPr>
        <p:txBody>
          <a:bodyPr>
            <a:normAutofit/>
          </a:bodyPr>
          <a:lstStyle/>
          <a:p>
            <a:r>
              <a:rPr lang="en-US" sz="7500" dirty="0" smtClean="0">
                <a:latin typeface="Georgia" pitchFamily="18" charset="0"/>
              </a:rPr>
              <a:t>Q &amp; A</a:t>
            </a:r>
            <a:endParaRPr lang="en-US" sz="75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pic>
        <p:nvPicPr>
          <p:cNvPr id="8" name="Picture 7" descr="eb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577901"/>
            <a:ext cx="4876800" cy="1555699"/>
          </a:xfrm>
          <a:prstGeom prst="rect">
            <a:avLst/>
          </a:prstGeom>
        </p:spPr>
      </p:pic>
      <p:sp>
        <p:nvSpPr>
          <p:cNvPr id="10" name="Subtitle 8"/>
          <p:cNvSpPr txBox="1">
            <a:spLocks/>
          </p:cNvSpPr>
          <p:nvPr/>
        </p:nvSpPr>
        <p:spPr>
          <a:xfrm>
            <a:off x="1295400" y="2057400"/>
            <a:ext cx="6400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Joshua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Tallent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joshua@ebookarchitects.com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512-939-3466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www.ebookarchitects.com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www.kindleformatting.com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@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jtallent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@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ebookarchitects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Who am I?</a:t>
            </a:r>
          </a:p>
          <a:p>
            <a:pPr algn="ctr">
              <a:buNone/>
            </a:pPr>
            <a:r>
              <a:rPr lang="en-US" b="1" dirty="0" smtClean="0"/>
              <a:t>Who are you?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Purpose of this session:</a:t>
            </a:r>
          </a:p>
          <a:p>
            <a:pPr marL="0" indent="0" algn="ctr">
              <a:buNone/>
            </a:pPr>
            <a:r>
              <a:rPr lang="en-US" dirty="0" smtClean="0"/>
              <a:t>To give an overview of eBook formatting on the most popular devices and applications, and to give tips on the creation </a:t>
            </a:r>
            <a:r>
              <a:rPr lang="en-US" smtClean="0"/>
              <a:t>of beautiful</a:t>
            </a:r>
            <a:br>
              <a:rPr lang="en-US" smtClean="0"/>
            </a:br>
            <a:r>
              <a:rPr lang="en-US" smtClean="0"/>
              <a:t>cross-platform </a:t>
            </a:r>
            <a:r>
              <a:rPr lang="en-US" dirty="0" smtClean="0"/>
              <a:t>eBooks.</a:t>
            </a:r>
            <a:endParaRPr lang="en-US" dirty="0"/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b="1" dirty="0" smtClean="0"/>
              <a:t>eBookArchitects.com/toc.php</a:t>
            </a:r>
            <a:endParaRPr lang="en-US" sz="5000" dirty="0"/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Kindle/</a:t>
            </a:r>
            <a:r>
              <a:rPr lang="en-US" dirty="0" err="1" smtClean="0"/>
              <a:t>Mobipocket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5" name="Picture 4" descr="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7125" y="0"/>
            <a:ext cx="1666875" cy="533400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Where files can be opened:</a:t>
            </a:r>
          </a:p>
        </p:txBody>
      </p:sp>
      <p:pic>
        <p:nvPicPr>
          <p:cNvPr id="9" name="Picture 8" descr="Kindle4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3453148" cy="1676400"/>
          </a:xfrm>
          <a:prstGeom prst="rect">
            <a:avLst/>
          </a:prstGeom>
        </p:spPr>
      </p:pic>
      <p:pic>
        <p:nvPicPr>
          <p:cNvPr id="10" name="Picture 9" descr="kind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600200"/>
            <a:ext cx="2854066" cy="2955544"/>
          </a:xfrm>
          <a:prstGeom prst="rect">
            <a:avLst/>
          </a:prstGeom>
        </p:spPr>
      </p:pic>
      <p:pic>
        <p:nvPicPr>
          <p:cNvPr id="2050" name="Picture 2" descr="Z:\eBookArchitects\Conferences\WritersUA\images\mobi\b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606713"/>
            <a:ext cx="1066800" cy="1641687"/>
          </a:xfrm>
          <a:prstGeom prst="rect">
            <a:avLst/>
          </a:prstGeom>
          <a:noFill/>
        </p:spPr>
      </p:pic>
      <p:pic>
        <p:nvPicPr>
          <p:cNvPr id="2051" name="Picture 3" descr="Z:\eBookArchitects\Conferences\WritersUA\images\mobi\blackberry-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133600"/>
            <a:ext cx="889000" cy="1333500"/>
          </a:xfrm>
          <a:prstGeom prst="rect">
            <a:avLst/>
          </a:prstGeom>
          <a:noFill/>
        </p:spPr>
      </p:pic>
      <p:pic>
        <p:nvPicPr>
          <p:cNvPr id="2052" name="Picture 4" descr="Z:\eBookArchitects\Conferences\WritersUA\images\mobi\Bookeen-Cyb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648200"/>
            <a:ext cx="1012874" cy="1600201"/>
          </a:xfrm>
          <a:prstGeom prst="rect">
            <a:avLst/>
          </a:prstGeom>
          <a:noFill/>
        </p:spPr>
      </p:pic>
      <p:pic>
        <p:nvPicPr>
          <p:cNvPr id="2053" name="Picture 5" descr="Z:\eBookArchitects\Conferences\WritersUA\images\mobi\Hanl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648200"/>
            <a:ext cx="1048935" cy="1600200"/>
          </a:xfrm>
          <a:prstGeom prst="rect">
            <a:avLst/>
          </a:prstGeom>
          <a:noFill/>
        </p:spPr>
      </p:pic>
      <p:pic>
        <p:nvPicPr>
          <p:cNvPr id="2054" name="Picture 6" descr="Z:\eBookArchitects\Conferences\WritersUA\images\mobi\symbianos-m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572000"/>
            <a:ext cx="801688" cy="1185869"/>
          </a:xfrm>
          <a:prstGeom prst="rect">
            <a:avLst/>
          </a:prstGeom>
          <a:noFill/>
        </p:spPr>
      </p:pic>
      <p:pic>
        <p:nvPicPr>
          <p:cNvPr id="2055" name="Picture 7" descr="Z:\eBookArchitects\Conferences\WritersUA\images\mobi\iRex-Ilia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572000"/>
            <a:ext cx="1203158" cy="1676400"/>
          </a:xfrm>
          <a:prstGeom prst="rect">
            <a:avLst/>
          </a:prstGeom>
          <a:noFill/>
        </p:spPr>
      </p:pic>
      <p:pic>
        <p:nvPicPr>
          <p:cNvPr id="2056" name="Picture 8" descr="Z:\eBookArchitects\Conferences\WritersUA\images\mobi\palmos-mai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95800"/>
            <a:ext cx="889000" cy="1333500"/>
          </a:xfrm>
          <a:prstGeom prst="rect">
            <a:avLst/>
          </a:prstGeom>
          <a:noFill/>
        </p:spPr>
      </p:pic>
      <p:pic>
        <p:nvPicPr>
          <p:cNvPr id="2057" name="Picture 9" descr="Z:\eBookArchitects\Conferences\WritersUA\images\mobi\windowsmobile-mai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77200" y="2133600"/>
            <a:ext cx="889000" cy="13335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8600" y="6400800"/>
            <a:ext cx="12954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BeBook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6400800"/>
            <a:ext cx="12954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Bookeen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Cybook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6400800"/>
            <a:ext cx="12954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Hanlin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6400800"/>
            <a:ext cx="12954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iRex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3581400"/>
            <a:ext cx="9906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Blackberry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5814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Windows Mobile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10400" y="5867400"/>
            <a:ext cx="762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Symbian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01000" y="5867400"/>
            <a:ext cx="8382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Palm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Kindle eBooks are formatted in HTML 3-ish, a little bit of CSS, and some proprietary code</a:t>
            </a:r>
          </a:p>
          <a:p>
            <a:r>
              <a:rPr lang="en-US" dirty="0" smtClean="0"/>
              <a:t>Formatting Kindle books in Word or other formats will cause problems</a:t>
            </a:r>
          </a:p>
          <a:p>
            <a:r>
              <a:rPr lang="en-US" dirty="0" smtClean="0"/>
              <a:t>There is a little bit of consistency due to restricted platforms, but watch out for non-device versions</a:t>
            </a:r>
          </a:p>
          <a:p>
            <a:r>
              <a:rPr lang="en-US" dirty="0" smtClean="0"/>
              <a:t>To build a Kindle eBook, use </a:t>
            </a:r>
            <a:r>
              <a:rPr lang="en-US" dirty="0" err="1" smtClean="0"/>
              <a:t>Mobipocket</a:t>
            </a:r>
            <a:r>
              <a:rPr lang="en-US" dirty="0" smtClean="0"/>
              <a:t> Creator or </a:t>
            </a:r>
            <a:r>
              <a:rPr lang="en-US" dirty="0" err="1" smtClean="0"/>
              <a:t>KindleGen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Kindle eBook Construction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Keep it simple</a:t>
            </a:r>
          </a:p>
          <a:p>
            <a:r>
              <a:rPr lang="en-US" dirty="0" smtClean="0"/>
              <a:t>Develop a template</a:t>
            </a:r>
          </a:p>
          <a:p>
            <a:r>
              <a:rPr lang="en-US" dirty="0" smtClean="0"/>
              <a:t>Images: 520px wide by 610px high, &lt;64kb</a:t>
            </a:r>
          </a:p>
          <a:p>
            <a:r>
              <a:rPr lang="en-US" dirty="0" smtClean="0"/>
              <a:t>Insert tables as images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blockquote</a:t>
            </a:r>
            <a:r>
              <a:rPr lang="en-US" dirty="0" smtClean="0"/>
              <a:t>&gt; tags should have no &lt;p&gt; tags inside</a:t>
            </a:r>
            <a:endParaRPr lang="en-US" dirty="0"/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Kindle Best Practices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ePub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5" name="Picture 4" descr="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7125" y="0"/>
            <a:ext cx="1666875" cy="533400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Where files can be opened: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122" name="Picture 2" descr="Z:\eBookArchitects\Conferences\WritersUA\images\ePub\Adobe_Digital_Editions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2438400" cy="2438400"/>
          </a:xfrm>
          <a:prstGeom prst="rect">
            <a:avLst/>
          </a:prstGeom>
          <a:noFill/>
        </p:spPr>
      </p:pic>
      <p:pic>
        <p:nvPicPr>
          <p:cNvPr id="5123" name="Picture 3" descr="Z:\eBookArchitects\Conferences\WritersUA\images\ePub\stanz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105400"/>
            <a:ext cx="2819400" cy="1468275"/>
          </a:xfrm>
          <a:prstGeom prst="rect">
            <a:avLst/>
          </a:prstGeom>
          <a:noFill/>
        </p:spPr>
      </p:pic>
      <p:pic>
        <p:nvPicPr>
          <p:cNvPr id="11" name="Picture 10" descr="Reader_Comparison_v2_F_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503760"/>
            <a:ext cx="4343400" cy="2354239"/>
          </a:xfrm>
          <a:prstGeom prst="rect">
            <a:avLst/>
          </a:prstGeom>
        </p:spPr>
      </p:pic>
      <p:pic>
        <p:nvPicPr>
          <p:cNvPr id="7" name="Picture 6" descr="hero7_2010012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1794209"/>
            <a:ext cx="2743200" cy="3320716"/>
          </a:xfrm>
          <a:prstGeom prst="rect">
            <a:avLst/>
          </a:prstGeom>
        </p:spPr>
      </p:pic>
      <p:pic>
        <p:nvPicPr>
          <p:cNvPr id="13" name="Picture 12" descr="bn-nook-ein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1" y="2133600"/>
            <a:ext cx="3352799" cy="1920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ePub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5" name="Picture 4" descr="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7125" y="0"/>
            <a:ext cx="1666875" cy="533400"/>
          </a:xfrm>
          <a:prstGeom prst="rect">
            <a:avLst/>
          </a:prstGeom>
        </p:spPr>
      </p:pic>
      <p:pic>
        <p:nvPicPr>
          <p:cNvPr id="6146" name="Picture 2" descr="Z:\eBookArchitects\Conferences\WritersUA\images\ePub\devices\Aluratec_Lib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1524000" cy="1085850"/>
          </a:xfrm>
          <a:prstGeom prst="rect">
            <a:avLst/>
          </a:prstGeom>
          <a:noFill/>
        </p:spPr>
      </p:pic>
      <p:pic>
        <p:nvPicPr>
          <p:cNvPr id="6147" name="Picture 3" descr="Z:\eBookArchitects\Conferences\WritersUA\images\ePub\devices\beboo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90600"/>
            <a:ext cx="1524000" cy="1085850"/>
          </a:xfrm>
          <a:prstGeom prst="rect">
            <a:avLst/>
          </a:prstGeom>
          <a:noFill/>
        </p:spPr>
      </p:pic>
      <p:pic>
        <p:nvPicPr>
          <p:cNvPr id="6148" name="Picture 4" descr="Z:\eBookArchitects\Conferences\WritersUA\images\ePub\devices\bebookmi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990600"/>
            <a:ext cx="1524000" cy="1085850"/>
          </a:xfrm>
          <a:prstGeom prst="rect">
            <a:avLst/>
          </a:prstGeom>
          <a:noFill/>
        </p:spPr>
      </p:pic>
      <p:pic>
        <p:nvPicPr>
          <p:cNvPr id="6149" name="Picture 5" descr="Z:\eBookArchitects\Conferences\WritersUA\images\ePub\devices\coo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066800"/>
            <a:ext cx="1524000" cy="1085850"/>
          </a:xfrm>
          <a:prstGeom prst="rect">
            <a:avLst/>
          </a:prstGeom>
          <a:noFill/>
        </p:spPr>
      </p:pic>
      <p:pic>
        <p:nvPicPr>
          <p:cNvPr id="6150" name="Picture 6" descr="Z:\eBookArchitects\Conferences\WritersUA\images\ePub\devices\cybook_gen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066800"/>
            <a:ext cx="1524000" cy="1085850"/>
          </a:xfrm>
          <a:prstGeom prst="rect">
            <a:avLst/>
          </a:prstGeom>
          <a:noFill/>
        </p:spPr>
      </p:pic>
      <p:pic>
        <p:nvPicPr>
          <p:cNvPr id="6151" name="Picture 7" descr="Z:\eBookArchitects\Conferences\WritersUA\images\ePub\devices\cybook_op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438400"/>
            <a:ext cx="1524000" cy="1085850"/>
          </a:xfrm>
          <a:prstGeom prst="rect">
            <a:avLst/>
          </a:prstGeom>
          <a:noFill/>
        </p:spPr>
      </p:pic>
      <p:pic>
        <p:nvPicPr>
          <p:cNvPr id="6152" name="Picture 8" descr="Z:\eBookArchitects\Conferences\WritersUA\images\ePub\devices\elonex_eboo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2362200"/>
            <a:ext cx="1524000" cy="1085850"/>
          </a:xfrm>
          <a:prstGeom prst="rect">
            <a:avLst/>
          </a:prstGeom>
          <a:noFill/>
        </p:spPr>
      </p:pic>
      <p:pic>
        <p:nvPicPr>
          <p:cNvPr id="6153" name="Picture 9" descr="Z:\eBookArchitects\Conferences\WritersUA\images\ePub\devices\EZ_Reader_ne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3400" y="2362200"/>
            <a:ext cx="1173480" cy="838200"/>
          </a:xfrm>
          <a:prstGeom prst="rect">
            <a:avLst/>
          </a:prstGeom>
          <a:noFill/>
        </p:spPr>
      </p:pic>
      <p:pic>
        <p:nvPicPr>
          <p:cNvPr id="6154" name="Picture 10" descr="Z:\eBookArchitects\Conferences\WritersUA\images\ePub\devices\ez_reader_pocket_pro_group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200" y="2286000"/>
            <a:ext cx="1524000" cy="1085850"/>
          </a:xfrm>
          <a:prstGeom prst="rect">
            <a:avLst/>
          </a:prstGeom>
          <a:noFill/>
        </p:spPr>
      </p:pic>
      <p:pic>
        <p:nvPicPr>
          <p:cNvPr id="6155" name="Picture 11" descr="Z:\eBookArchitects\Conferences\WritersUA\images\ePub\devices\HanlinV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2286000"/>
            <a:ext cx="1524000" cy="1085850"/>
          </a:xfrm>
          <a:prstGeom prst="rect">
            <a:avLst/>
          </a:prstGeom>
          <a:noFill/>
        </p:spPr>
      </p:pic>
      <p:pic>
        <p:nvPicPr>
          <p:cNvPr id="6156" name="Picture 12" descr="Z:\eBookArchitects\Conferences\WritersUA\images\ePub\devices\HanlinV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3810000"/>
            <a:ext cx="1524000" cy="1085850"/>
          </a:xfrm>
          <a:prstGeom prst="rect">
            <a:avLst/>
          </a:prstGeom>
          <a:noFill/>
        </p:spPr>
      </p:pic>
      <p:pic>
        <p:nvPicPr>
          <p:cNvPr id="6157" name="Picture 13" descr="Z:\eBookArchitects\Conferences\WritersUA\images\ePub\devices\irex_1000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3810000"/>
            <a:ext cx="1524000" cy="1085850"/>
          </a:xfrm>
          <a:prstGeom prst="rect">
            <a:avLst/>
          </a:prstGeom>
          <a:noFill/>
        </p:spPr>
      </p:pic>
      <p:pic>
        <p:nvPicPr>
          <p:cNvPr id="6158" name="Picture 14" descr="Z:\eBookArchitects\Conferences\WritersUA\images\ePub\devices\IREX800S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6600" y="3810000"/>
            <a:ext cx="1524000" cy="1085850"/>
          </a:xfrm>
          <a:prstGeom prst="rect">
            <a:avLst/>
          </a:prstGeom>
          <a:noFill/>
        </p:spPr>
      </p:pic>
      <p:pic>
        <p:nvPicPr>
          <p:cNvPr id="6159" name="Picture 15" descr="Z:\eBookArchitects\Conferences\WritersUA\images\ePub\devices\LBookv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3810001"/>
            <a:ext cx="1604210" cy="1143000"/>
          </a:xfrm>
          <a:prstGeom prst="rect">
            <a:avLst/>
          </a:prstGeom>
          <a:noFill/>
        </p:spPr>
      </p:pic>
      <p:pic>
        <p:nvPicPr>
          <p:cNvPr id="6160" name="Picture 16" descr="Z:\eBookArchitects\Conferences\WritersUA\images\ePub\devices\LBookv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91400" y="3886200"/>
            <a:ext cx="1524000" cy="1085850"/>
          </a:xfrm>
          <a:prstGeom prst="rect">
            <a:avLst/>
          </a:prstGeom>
          <a:noFill/>
        </p:spPr>
      </p:pic>
      <p:pic>
        <p:nvPicPr>
          <p:cNvPr id="6161" name="Picture 17" descr="Z:\eBookArchitects\Conferences\WritersUA\images\ePub\devices\mentor_new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5105400"/>
            <a:ext cx="1381760" cy="1295400"/>
          </a:xfrm>
          <a:prstGeom prst="rect">
            <a:avLst/>
          </a:prstGeom>
          <a:noFill/>
        </p:spPr>
      </p:pic>
      <p:pic>
        <p:nvPicPr>
          <p:cNvPr id="6162" name="Picture 18" descr="Z:\eBookArchitects\Conferences\WritersUA\images\ePub\devices\nuut2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52600" y="5257800"/>
            <a:ext cx="1481137" cy="1055310"/>
          </a:xfrm>
          <a:prstGeom prst="rect">
            <a:avLst/>
          </a:prstGeom>
          <a:noFill/>
        </p:spPr>
      </p:pic>
      <p:pic>
        <p:nvPicPr>
          <p:cNvPr id="6163" name="Picture 19" descr="Z:\eBookArchitects\Conferences\WritersUA\images\ePub\devices\Onyx_Boox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76600" y="5334000"/>
            <a:ext cx="1459385" cy="103981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876800" y="5715000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tinyurl.com/</a:t>
            </a:r>
            <a:r>
              <a:rPr lang="en-US" sz="3000" dirty="0" err="1" smtClean="0"/>
              <a:t>ePubDevices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Zip file with a “*.</a:t>
            </a:r>
            <a:r>
              <a:rPr lang="en-US" dirty="0" err="1" smtClean="0"/>
              <a:t>epub</a:t>
            </a:r>
            <a:r>
              <a:rPr lang="en-US" dirty="0" smtClean="0"/>
              <a:t>” extension</a:t>
            </a:r>
          </a:p>
          <a:p>
            <a:r>
              <a:rPr lang="en-US" dirty="0" smtClean="0"/>
              <a:t>Internal files are XHTML, CSS, and some XML</a:t>
            </a:r>
          </a:p>
          <a:p>
            <a:r>
              <a:rPr lang="en-US" dirty="0" smtClean="0"/>
              <a:t>Can be read on a large number of devices</a:t>
            </a:r>
          </a:p>
          <a:p>
            <a:r>
              <a:rPr lang="en-US" dirty="0" smtClean="0"/>
              <a:t>Interoperability requires minimizing advanced formatting</a:t>
            </a:r>
          </a:p>
          <a:p>
            <a:endParaRPr lang="en-US" dirty="0" smtClean="0"/>
          </a:p>
        </p:txBody>
      </p:sp>
      <p:pic>
        <p:nvPicPr>
          <p:cNvPr id="7" name="Content Placeholder 5" descr="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9050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ePub</a:t>
            </a:r>
            <a:r>
              <a:rPr lang="en-US" dirty="0" smtClean="0"/>
              <a:t> eBook Construction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559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Introduction</vt:lpstr>
      <vt:lpstr>Slide 3</vt:lpstr>
      <vt:lpstr>Kindle/Mobipocket Format</vt:lpstr>
      <vt:lpstr>Kindle eBook Construction</vt:lpstr>
      <vt:lpstr>Kindle Best Practices</vt:lpstr>
      <vt:lpstr>ePub Format</vt:lpstr>
      <vt:lpstr>ePub Format</vt:lpstr>
      <vt:lpstr>ePub eBook Construction</vt:lpstr>
      <vt:lpstr>ePub Best Practices</vt:lpstr>
      <vt:lpstr>Formatting Samples</vt:lpstr>
      <vt:lpstr>Cryptic ePub Error #1</vt:lpstr>
      <vt:lpstr>Cryptic ePub Error #2</vt:lpstr>
      <vt:lpstr>Kindle Resources</vt:lpstr>
      <vt:lpstr>ePub Resources</vt:lpstr>
      <vt:lpstr>ePub Resources</vt:lpstr>
      <vt:lpstr>ePub Tools</vt:lpstr>
      <vt:lpstr>Q &amp; A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</dc:creator>
  <cp:lastModifiedBy>Shirley Bailes</cp:lastModifiedBy>
  <cp:revision>46</cp:revision>
  <dcterms:created xsi:type="dcterms:W3CDTF">2010-02-22T18:58:48Z</dcterms:created>
  <dcterms:modified xsi:type="dcterms:W3CDTF">2010-02-22T18:59:17Z</dcterms:modified>
</cp:coreProperties>
</file>